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6" r:id="rId2"/>
    <p:sldId id="257" r:id="rId3"/>
    <p:sldId id="258" r:id="rId4"/>
    <p:sldId id="285" r:id="rId5"/>
    <p:sldId id="288" r:id="rId6"/>
    <p:sldId id="287" r:id="rId7"/>
    <p:sldId id="293" r:id="rId8"/>
    <p:sldId id="289" r:id="rId9"/>
    <p:sldId id="290" r:id="rId10"/>
    <p:sldId id="291" r:id="rId11"/>
    <p:sldId id="292" r:id="rId12"/>
    <p:sldId id="303" r:id="rId13"/>
    <p:sldId id="304" r:id="rId14"/>
    <p:sldId id="305" r:id="rId15"/>
    <p:sldId id="261" r:id="rId16"/>
    <p:sldId id="269" r:id="rId17"/>
    <p:sldId id="294" r:id="rId18"/>
    <p:sldId id="302" r:id="rId19"/>
    <p:sldId id="296" r:id="rId20"/>
    <p:sldId id="297" r:id="rId21"/>
    <p:sldId id="298" r:id="rId22"/>
    <p:sldId id="299" r:id="rId23"/>
    <p:sldId id="300" r:id="rId24"/>
    <p:sldId id="301" r:id="rId25"/>
    <p:sldId id="279" r:id="rId26"/>
    <p:sldId id="306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123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7B8-DB0A-4504-90DF-4DC612AA79CE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B1FD8-9DBB-4911-B716-442F8F2E5A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24FF2-6FAA-43FA-A903-73BA8B820247}" type="datetimeFigureOut">
              <a:rPr lang="ko-KR" altLang="en-US" smtClean="0"/>
              <a:pPr/>
              <a:t>2018-06-25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AEC1D-F4CA-4B23-871A-1EED3628F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ceTeddy/CC1101" TargetMode="External"/><Relationship Id="rId2" Type="http://schemas.openxmlformats.org/officeDocument/2006/relationships/hyperlink" Target="https://github.com/mikalhart/TinyGP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e.arduino.cc/projecthub/next-tech-lab/voltmeter-using-arduino-00e7d1" TargetMode="External"/><Relationship Id="rId5" Type="http://schemas.openxmlformats.org/officeDocument/2006/relationships/hyperlink" Target="http://blog.vctec.co.kr/220747087218" TargetMode="External"/><Relationship Id="rId4" Type="http://schemas.openxmlformats.org/officeDocument/2006/relationships/hyperlink" Target="https://github.com/GreyGnome/EnableInterrup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&#52897;&#49828;&#53668;2\&#44208;&#44284;.mp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85926"/>
            <a:ext cx="7772400" cy="14700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2"/>
                </a:solidFill>
                <a:latin typeface="휴먼모음T" pitchFamily="18" charset="-127"/>
                <a:ea typeface="휴먼모음T" pitchFamily="18" charset="-127"/>
              </a:rPr>
              <a:t>태양광패널 제어장치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1171596" y="4786322"/>
            <a:ext cx="6400800" cy="757246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휴먼모음T" pitchFamily="18" charset="-127"/>
                <a:ea typeface="휴먼모음T" pitchFamily="18" charset="-127"/>
              </a:rPr>
              <a:t>2012103339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휴먼모음T" pitchFamily="18" charset="-127"/>
                <a:ea typeface="휴먼모음T" pitchFamily="18" charset="-127"/>
              </a:rPr>
              <a:t>오현식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  <a:p>
            <a:pPr algn="r"/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휴먼모음T" pitchFamily="18" charset="-127"/>
                <a:ea typeface="휴먼모음T" pitchFamily="18" charset="-127"/>
              </a:rPr>
              <a:t>2012103346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휴먼모음T" pitchFamily="18" charset="-127"/>
                <a:ea typeface="휴먼모음T" pitchFamily="18" charset="-127"/>
              </a:rPr>
              <a:t>이성이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42910" y="26733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smtClean="0">
                <a:solidFill>
                  <a:schemeClr val="tx2"/>
                </a:solidFill>
                <a:latin typeface="휴먼모음T" pitchFamily="18" charset="-127"/>
                <a:ea typeface="휴먼모음T" pitchFamily="18" charset="-127"/>
                <a:cs typeface="+mj-cs"/>
              </a:rPr>
              <a:t>결과보고서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180614_103732968.jpg"/>
          <p:cNvPicPr>
            <a:picLocks noChangeAspect="1"/>
          </p:cNvPicPr>
          <p:nvPr/>
        </p:nvPicPr>
        <p:blipFill>
          <a:blip r:embed="rId2" cstate="print"/>
          <a:srcRect l="10156" r="13281"/>
          <a:stretch>
            <a:fillRect/>
          </a:stretch>
        </p:blipFill>
        <p:spPr>
          <a:xfrm>
            <a:off x="500034" y="857232"/>
            <a:ext cx="7715304" cy="5143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00562" y="357166"/>
            <a:ext cx="4143404" cy="3071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857752" y="1571612"/>
          <a:ext cx="3429025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87938"/>
                <a:gridCol w="2041087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기어</a:t>
                      </a:r>
                      <a:r>
                        <a:rPr lang="en-US" altLang="ko-KR" dirty="0" smtClean="0"/>
                        <a:t>1 : </a:t>
                      </a:r>
                      <a:r>
                        <a:rPr lang="ko-KR" altLang="en-US" dirty="0" smtClean="0"/>
                        <a:t>기어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톱니수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 : 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회전각도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 : 1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9918" y="5715016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경상북도 구미시에 위치한 목공방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목향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제작 의뢰</a:t>
            </a:r>
            <a:endParaRPr lang="ko-KR" altLang="en-US" dirty="0"/>
          </a:p>
        </p:txBody>
      </p:sp>
      <p:pic>
        <p:nvPicPr>
          <p:cNvPr id="3" name="그림 2" descr="KakaoTalk_20180618_060420813.jpg"/>
          <p:cNvPicPr>
            <a:picLocks noChangeAspect="1"/>
          </p:cNvPicPr>
          <p:nvPr/>
        </p:nvPicPr>
        <p:blipFill>
          <a:blip r:embed="rId2"/>
          <a:srcRect l="11718" t="5555" r="17969" b="2777"/>
          <a:stretch>
            <a:fillRect/>
          </a:stretch>
        </p:blipFill>
        <p:spPr>
          <a:xfrm>
            <a:off x="1357290" y="714356"/>
            <a:ext cx="6429420" cy="47149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72085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회로 구조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28662" y="785794"/>
            <a:ext cx="214314" cy="4286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KakaoTalk_20180614_14032556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472" y="178592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en-US" dirty="0" smtClean="0"/>
              <a:t>전압계 회로 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180614_1403276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472" y="114298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[ </a:t>
            </a:r>
            <a:r>
              <a:rPr lang="ko-KR" altLang="en-US" dirty="0" smtClean="0"/>
              <a:t>전류계 회로 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0034" y="107154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en-US" dirty="0" smtClean="0"/>
              <a:t>전체 회로도 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 r="21069"/>
          <a:stretch>
            <a:fillRect/>
          </a:stretch>
        </p:blipFill>
        <p:spPr bwMode="auto">
          <a:xfrm>
            <a:off x="857223" y="1500174"/>
            <a:ext cx="7072363" cy="504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최종코드 캡쳐\루프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71612"/>
            <a:ext cx="6572296" cy="5003097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2976" y="72085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코드 설명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28662" y="785794"/>
            <a:ext cx="214314" cy="4286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571472" y="1500174"/>
            <a:ext cx="7643866" cy="158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15140" y="1285860"/>
            <a:ext cx="10000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LOOP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E:\최종코드 캡쳐\태양위치 계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714356"/>
            <a:ext cx="7560160" cy="5786478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>
            <a:off x="571472" y="642918"/>
            <a:ext cx="7643866" cy="158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429256" y="428604"/>
            <a:ext cx="235833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태양위치 계산</a:t>
            </a:r>
            <a:r>
              <a:rPr lang="en-US" altLang="ko-KR" sz="2400" b="1" dirty="0" smtClean="0"/>
              <a:t> 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1472" y="642918"/>
            <a:ext cx="7643866" cy="158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429256" y="428604"/>
            <a:ext cx="235833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서보모터 제어</a:t>
            </a:r>
            <a:r>
              <a:rPr lang="en-US" altLang="ko-KR" sz="2400" b="1" dirty="0" smtClean="0"/>
              <a:t> </a:t>
            </a:r>
            <a:endParaRPr lang="ko-KR" altLang="en-US" sz="2400" b="1" dirty="0"/>
          </a:p>
        </p:txBody>
      </p:sp>
      <p:pic>
        <p:nvPicPr>
          <p:cNvPr id="3074" name="Picture 2" descr="E:\최종코드 캡쳐\서보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739725"/>
            <a:ext cx="4500594" cy="56896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180614_1301119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28" y="857232"/>
            <a:ext cx="6349052" cy="564360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714348" y="571480"/>
            <a:ext cx="7643866" cy="158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67177" y="285728"/>
            <a:ext cx="16337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전력 측정</a:t>
            </a:r>
            <a:endParaRPr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1472" y="642918"/>
            <a:ext cx="7643866" cy="158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783892" y="428604"/>
            <a:ext cx="121700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태양광</a:t>
            </a:r>
            <a:endParaRPr lang="ko-KR" altLang="en-US" sz="2400" b="1" dirty="0"/>
          </a:p>
        </p:txBody>
      </p:sp>
      <p:pic>
        <p:nvPicPr>
          <p:cNvPr id="5122" name="Picture 2" descr="E:\최종코드 캡쳐\태양광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00108"/>
            <a:ext cx="4935190" cy="5143536"/>
          </a:xfrm>
          <a:prstGeom prst="rect">
            <a:avLst/>
          </a:prstGeom>
          <a:noFill/>
        </p:spPr>
      </p:pic>
      <p:pic>
        <p:nvPicPr>
          <p:cNvPr id="5123" name="Picture 3" descr="E:\최종코드 캡쳐\태양광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000108"/>
            <a:ext cx="4451024" cy="5072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1724524"/>
            <a:ext cx="2704587" cy="459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1.</a:t>
            </a:r>
            <a:r>
              <a:rPr lang="en-US" altLang="ko-KR" sz="3300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목표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2.  </a:t>
            </a:r>
            <a:r>
              <a:rPr lang="ko-KR" altLang="en-US" sz="2400" dirty="0" smtClean="0">
                <a:latin typeface="+mn-ea"/>
              </a:rPr>
              <a:t>발생한 문제점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3.  </a:t>
            </a:r>
            <a:r>
              <a:rPr lang="ko-KR" altLang="en-US" sz="2400" dirty="0" smtClean="0">
                <a:latin typeface="+mn-ea"/>
              </a:rPr>
              <a:t>최종 세부 목표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400" dirty="0" smtClean="0">
                <a:latin typeface="+mn-ea"/>
              </a:rPr>
              <a:t>4.  </a:t>
            </a:r>
            <a:r>
              <a:rPr lang="ko-KR" altLang="en-US" sz="2400" dirty="0" smtClean="0">
                <a:latin typeface="+mn-ea"/>
              </a:rPr>
              <a:t>부품</a:t>
            </a:r>
          </a:p>
          <a:p>
            <a:pPr marL="457200" indent="-457200">
              <a:lnSpc>
                <a:spcPct val="130000"/>
              </a:lnSpc>
              <a:buAutoNum type="arabicPeriod" startAt="5"/>
            </a:pPr>
            <a:r>
              <a:rPr lang="ko-KR" altLang="en-US" sz="2400" dirty="0" smtClean="0">
                <a:latin typeface="+mn-ea"/>
              </a:rPr>
              <a:t>구동부설계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 startAt="5"/>
            </a:pPr>
            <a:r>
              <a:rPr lang="ko-KR" altLang="en-US" sz="2400" dirty="0" smtClean="0">
                <a:latin typeface="+mn-ea"/>
              </a:rPr>
              <a:t>회로도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 startAt="5"/>
            </a:pPr>
            <a:r>
              <a:rPr lang="ko-KR" altLang="en-US" sz="2400" dirty="0" smtClean="0">
                <a:latin typeface="+mn-ea"/>
              </a:rPr>
              <a:t>코드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 startAt="5"/>
            </a:pPr>
            <a:r>
              <a:rPr lang="ko-KR" altLang="en-US" sz="2400" dirty="0" smtClean="0">
                <a:latin typeface="+mn-ea"/>
              </a:rPr>
              <a:t>결과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30000"/>
              </a:lnSpc>
              <a:buAutoNum type="arabicPeriod" startAt="5"/>
            </a:pPr>
            <a:r>
              <a:rPr lang="ko-KR" altLang="en-US" sz="2400" dirty="0" smtClean="0">
                <a:latin typeface="+mn-ea"/>
              </a:rPr>
              <a:t>총평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2976" y="714356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목 차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785786" y="785794"/>
            <a:ext cx="214314" cy="5715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1472" y="642918"/>
            <a:ext cx="7643866" cy="158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19058" y="428604"/>
            <a:ext cx="152477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출력함수</a:t>
            </a:r>
            <a:endParaRPr lang="ko-KR" altLang="en-US" sz="2400" b="1" dirty="0"/>
          </a:p>
        </p:txBody>
      </p:sp>
      <p:pic>
        <p:nvPicPr>
          <p:cNvPr id="6146" name="Picture 2" descr="E:\최종코드 캡쳐\출력함수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785795"/>
            <a:ext cx="4957653" cy="542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71472" y="642918"/>
            <a:ext cx="7643866" cy="158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19058" y="428604"/>
            <a:ext cx="152477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최종출력</a:t>
            </a:r>
            <a:endParaRPr lang="ko-KR" altLang="en-US" sz="2400" b="1" dirty="0"/>
          </a:p>
        </p:txBody>
      </p:sp>
      <p:pic>
        <p:nvPicPr>
          <p:cNvPr id="6147" name="Picture 3" descr="E:\최종코드 캡쳐\최종출력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928670"/>
            <a:ext cx="6572296" cy="56073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428604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결과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28662" y="493548"/>
            <a:ext cx="214314" cy="4286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7290" y="928670"/>
            <a:ext cx="3143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서보모터를</a:t>
            </a:r>
            <a:r>
              <a:rPr lang="ko-KR" altLang="en-US" dirty="0" smtClean="0"/>
              <a:t> 통한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축 제어</a:t>
            </a:r>
          </a:p>
          <a:p>
            <a:endParaRPr lang="en-US" altLang="ko-KR" dirty="0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1428728" y="1355710"/>
            <a:ext cx="3071834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1500174"/>
            <a:ext cx="4444999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571876"/>
            <a:ext cx="4476792" cy="2518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28" y="1142984"/>
            <a:ext cx="577273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태양의 방위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고도 계산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국제표준에 맞춰 동경을 </a:t>
            </a:r>
            <a:r>
              <a:rPr lang="en-US" altLang="ko-KR" dirty="0" smtClean="0"/>
              <a:t>+</a:t>
            </a:r>
            <a:r>
              <a:rPr lang="ko-KR" altLang="en-US" dirty="0" smtClean="0"/>
              <a:t>로 변환</a:t>
            </a:r>
            <a:endParaRPr lang="en-US" altLang="ko-KR" dirty="0" smtClean="0"/>
          </a:p>
          <a:p>
            <a:r>
              <a:rPr lang="ko-KR" altLang="en-US" dirty="0" smtClean="0"/>
              <a:t>경도를 통해 시간대 자동 계산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시간 입력 필요</a:t>
            </a:r>
            <a:endParaRPr lang="en-US" altLang="ko-KR" dirty="0" smtClean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 사전 설정 필요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dirty="0" smtClean="0"/>
              <a:t>태양전지의 생산 전력 측정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err="1" smtClean="0"/>
              <a:t>아두이노를</a:t>
            </a:r>
            <a:r>
              <a:rPr lang="ko-KR" altLang="en-US" dirty="0" smtClean="0"/>
              <a:t> 통한 자체적인 전압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전류 측정</a:t>
            </a:r>
          </a:p>
          <a:p>
            <a:r>
              <a:rPr lang="ko-KR" altLang="en-US" dirty="0" err="1" smtClean="0"/>
              <a:t>분압을</a:t>
            </a:r>
            <a:r>
              <a:rPr lang="ko-KR" altLang="en-US" dirty="0" smtClean="0"/>
              <a:t> 통해 약 </a:t>
            </a:r>
            <a:r>
              <a:rPr lang="en-US" altLang="ko-KR" dirty="0" smtClean="0"/>
              <a:t>50V</a:t>
            </a:r>
            <a:r>
              <a:rPr lang="ko-KR" altLang="en-US" dirty="0" smtClean="0"/>
              <a:t>까지 측정 가능한 전압계 회로구성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광센서를 통해 변환 효율 계산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428728" y="1570024"/>
            <a:ext cx="3071834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500166" y="4284668"/>
            <a:ext cx="3071834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0" y="1928802"/>
            <a:ext cx="9144000" cy="35719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57290" y="2558189"/>
            <a:ext cx="6643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설계의 과정보다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설계를 실현시키는 데에 배 이상의 시간과 노력이 필요함을 배웠다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예산의 부족으로 많은 부분이 누락되어 아쉬우면서도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그나마 일부분이라도 성공하여 다행이라는 안도감도 든다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본 프로젝트를 통하여 기획과 설계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그 시행과 같은 핵심 과정뿐만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사업자지출 증빙과 같은 예산 집행과 같이 보이지 않는 세부사항을 관리하는 법도 배우게 되었다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2976" y="720850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 </a:t>
            </a:r>
            <a:r>
              <a:rPr lang="ko-KR" altLang="en-US" sz="2800" dirty="0" smtClean="0"/>
              <a:t>프로젝트 후기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928662" y="785794"/>
            <a:ext cx="214314" cy="4286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01" y="1428736"/>
            <a:ext cx="7715303" cy="513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TinyGPS</a:t>
            </a:r>
            <a:r>
              <a:rPr lang="en-US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en-US" u="sng" dirty="0" smtClean="0">
                <a:hlinkClick r:id="rId2"/>
              </a:rPr>
              <a:t>https://github.com/mikalhart/TinyGPS</a:t>
            </a:r>
            <a:endParaRPr lang="en-US" u="sng" dirty="0" smtClean="0"/>
          </a:p>
          <a:p>
            <a:r>
              <a:rPr lang="en-US" b="1" dirty="0" smtClean="0"/>
              <a:t>cc1101</a:t>
            </a:r>
          </a:p>
          <a:p>
            <a:pPr>
              <a:lnSpc>
                <a:spcPct val="120000"/>
              </a:lnSpc>
            </a:pPr>
            <a:r>
              <a:rPr lang="en-US" u="sng" dirty="0" smtClean="0">
                <a:hlinkClick r:id="rId3"/>
              </a:rPr>
              <a:t>https://github.com/SpaceTeddy/CC1101</a:t>
            </a:r>
            <a:endParaRPr lang="en-US" u="sng" dirty="0" smtClean="0"/>
          </a:p>
          <a:p>
            <a:r>
              <a:rPr lang="en-US" b="1" dirty="0" smtClean="0"/>
              <a:t>enableinterrupt</a:t>
            </a:r>
          </a:p>
          <a:p>
            <a:pPr>
              <a:lnSpc>
                <a:spcPct val="120000"/>
              </a:lnSpc>
            </a:pPr>
            <a:r>
              <a:rPr lang="en-US" u="sng" dirty="0" smtClean="0">
                <a:hlinkClick r:id="rId4"/>
              </a:rPr>
              <a:t>https://github.com/GreyGnome/EnableInterrupt</a:t>
            </a:r>
            <a:endParaRPr lang="en-US" u="sng" dirty="0" smtClean="0"/>
          </a:p>
          <a:p>
            <a:r>
              <a:rPr lang="ko-KR" altLang="en-US" b="1" dirty="0" smtClean="0"/>
              <a:t>조도센서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r>
              <a:rPr lang="en-US" altLang="ko-KR" dirty="0" smtClean="0">
                <a:hlinkClick r:id="rId5"/>
              </a:rPr>
              <a:t>http://blog.vctec.co.kr/220747087218</a:t>
            </a:r>
            <a:endParaRPr lang="en-US" altLang="ko-KR" dirty="0" smtClean="0"/>
          </a:p>
          <a:p>
            <a:r>
              <a:rPr lang="ko-KR" altLang="en-US" b="1" dirty="0" smtClean="0"/>
              <a:t>전압계</a:t>
            </a:r>
            <a:endParaRPr lang="en-US" altLang="ko-KR" b="1" dirty="0" smtClean="0"/>
          </a:p>
          <a:p>
            <a:pPr>
              <a:lnSpc>
                <a:spcPct val="120000"/>
              </a:lnSpc>
            </a:pPr>
            <a:r>
              <a:rPr lang="en-US" u="sng" dirty="0" smtClean="0">
                <a:hlinkClick r:id="rId6"/>
              </a:rPr>
              <a:t>https://create.arduino.cc/projecthub/next-tech-lab/voltmeter-using-arduino-00e7d1</a:t>
            </a:r>
            <a:endParaRPr lang="en-US" u="sng" dirty="0" smtClean="0"/>
          </a:p>
          <a:p>
            <a:endParaRPr lang="en-US" dirty="0" smtClean="0"/>
          </a:p>
          <a:p>
            <a:r>
              <a:rPr lang="ko-KR" altLang="en-US" b="1" dirty="0" smtClean="0"/>
              <a:t>방위 계산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Arduino</a:t>
            </a:r>
            <a:r>
              <a:rPr lang="en-US" dirty="0" smtClean="0">
                <a:solidFill>
                  <a:srgbClr val="0070C0"/>
                </a:solidFill>
              </a:rPr>
              <a:t> Uno and Solar Position Calculations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David Brooks, February 2015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Institute for Earth Science Research and Education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2976" y="720850"/>
            <a:ext cx="177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Reference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928662" y="785794"/>
            <a:ext cx="214314" cy="4286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결과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00100" y="375050"/>
            <a:ext cx="5429288" cy="40719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5786" y="4572008"/>
            <a:ext cx="6572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 촬영을 생각 못했기에 전부 분해해놨었는 데 재조립하는 과정에서 </a:t>
            </a:r>
            <a:r>
              <a:rPr lang="en-US" altLang="ko-KR" dirty="0" smtClean="0"/>
              <a:t>xy</a:t>
            </a:r>
            <a:r>
              <a:rPr lang="ko-KR" altLang="en-US" dirty="0" smtClean="0"/>
              <a:t>구동축이 부서져서 일단 </a:t>
            </a:r>
            <a:r>
              <a:rPr lang="en-US" altLang="ko-KR" dirty="0" smtClean="0"/>
              <a:t>xy</a:t>
            </a:r>
            <a:r>
              <a:rPr lang="ko-KR" altLang="en-US" dirty="0" smtClean="0"/>
              <a:t>축의 구동을 제외하고 촬영했습니다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최종발표날 에너지 효율은 약 </a:t>
            </a:r>
            <a:r>
              <a:rPr lang="en-US" altLang="ko-KR" dirty="0" smtClean="0"/>
              <a:t>5%</a:t>
            </a:r>
            <a:r>
              <a:rPr lang="ko-KR" altLang="en-US" dirty="0" smtClean="0"/>
              <a:t>나왔는데 본 영상에선 접촉불량인지 광센서가 작동하지 않았습니다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시동 결과 전압은 </a:t>
            </a:r>
            <a:r>
              <a:rPr lang="en-US" altLang="ko-KR" dirty="0" smtClean="0"/>
              <a:t>6~7V</a:t>
            </a:r>
            <a:r>
              <a:rPr lang="ko-KR" altLang="en-US" dirty="0" smtClean="0"/>
              <a:t>로 적정 전압이 나왔으나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싼 태양전지판이라 그런지 생산 </a:t>
            </a:r>
            <a:r>
              <a:rPr lang="en-US" altLang="ko-KR" dirty="0" smtClean="0"/>
              <a:t>W</a:t>
            </a:r>
            <a:r>
              <a:rPr lang="ko-KR" altLang="en-US" dirty="0" smtClean="0"/>
              <a:t>는 매우 낮게 나왔습니다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6535" y="720850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목 표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928662" y="785794"/>
            <a:ext cx="214314" cy="4286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44046" y="2414467"/>
            <a:ext cx="667682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아두이노를</a:t>
            </a:r>
            <a:r>
              <a:rPr lang="ko-KR" altLang="en-US" dirty="0" smtClean="0"/>
              <a:t> 이용하여 태양광패널을 최적의 방위로 정렬해주는 </a:t>
            </a:r>
            <a:endParaRPr lang="en-US" altLang="ko-KR" dirty="0" smtClean="0"/>
          </a:p>
          <a:p>
            <a:endParaRPr lang="en-US" altLang="ko-KR" sz="1000" dirty="0"/>
          </a:p>
          <a:p>
            <a:r>
              <a:rPr lang="ko-KR" altLang="en-US" dirty="0" smtClean="0"/>
              <a:t>장치를 제작하고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그 효율을 측정한다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44046" y="3700351"/>
            <a:ext cx="67569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캠핑장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산간오지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smtClean="0"/>
              <a:t>세계 등지에서 간단한 조작으로도 최적의 </a:t>
            </a:r>
            <a:endParaRPr lang="en-US" altLang="ko-KR" dirty="0" smtClean="0"/>
          </a:p>
          <a:p>
            <a:endParaRPr lang="en-US" altLang="ko-KR" sz="1000" dirty="0"/>
          </a:p>
          <a:p>
            <a:r>
              <a:rPr lang="ko-KR" altLang="en-US" dirty="0" smtClean="0"/>
              <a:t>발전 가능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LiPo-Rider-v1.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3071810"/>
            <a:ext cx="2404703" cy="18573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2976" y="72085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발생한 문제점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28662" y="785794"/>
            <a:ext cx="214314" cy="4286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41508" y="1357298"/>
            <a:ext cx="6569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/>
              <a:t>규격 불일치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납땜 실패로 사용할 수 없는 부품 다수</a:t>
            </a:r>
            <a:endParaRPr lang="en-US" altLang="ko-KR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285852" y="2061998"/>
            <a:ext cx="2085827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GPS </a:t>
            </a:r>
            <a:r>
              <a:rPr lang="ko-KR" altLang="en-US" sz="1600" dirty="0" smtClean="0"/>
              <a:t>모듈 </a:t>
            </a:r>
            <a:r>
              <a:rPr lang="en-US" altLang="ko-KR" sz="1600" dirty="0" smtClean="0"/>
              <a:t>NEO – 6M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Li-po Rider V1.3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RF</a:t>
            </a:r>
            <a:r>
              <a:rPr lang="ko-KR" altLang="en-US" sz="1600" dirty="0" smtClean="0"/>
              <a:t>모듈 </a:t>
            </a:r>
            <a:r>
              <a:rPr lang="en-US" altLang="ko-KR" sz="1600" dirty="0" smtClean="0"/>
              <a:t>CC1101</a:t>
            </a:r>
            <a:endParaRPr lang="ko-KR" altLang="en-US" sz="16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928662" y="1785926"/>
            <a:ext cx="3071834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41508" y="4857760"/>
            <a:ext cx="2356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altLang="ko-KR" sz="2000" dirty="0" smtClean="0"/>
              <a:t>2. </a:t>
            </a:r>
            <a:r>
              <a:rPr lang="ko-KR" altLang="en-US" sz="2000" dirty="0" smtClean="0"/>
              <a:t>라이브러리 충돌</a:t>
            </a:r>
            <a:endParaRPr lang="en-US" altLang="ko-KR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85852" y="5500418"/>
            <a:ext cx="557216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GPS 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enableinterrupt 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RF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softwareserial</a:t>
            </a:r>
            <a:r>
              <a:rPr lang="ko-KR" altLang="en-US" sz="1600" dirty="0" smtClean="0"/>
              <a:t>과 충돌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Software werial</a:t>
            </a:r>
            <a:r>
              <a:rPr lang="ko-KR" altLang="en-US" sz="1600" dirty="0" smtClean="0"/>
              <a:t>의 대체제인 </a:t>
            </a:r>
            <a:r>
              <a:rPr lang="en-US" altLang="ko-KR" sz="1600" dirty="0" smtClean="0"/>
              <a:t>altsoftserial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servo</a:t>
            </a:r>
            <a:r>
              <a:rPr lang="ko-KR" altLang="en-US" sz="1600" dirty="0" smtClean="0"/>
              <a:t>와 충돌</a:t>
            </a:r>
            <a:endParaRPr lang="ko-KR" altLang="en-US" sz="1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928662" y="5286388"/>
            <a:ext cx="3071834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KakaoTalk_20180618_060421925.jpg"/>
          <p:cNvPicPr>
            <a:picLocks noChangeAspect="1"/>
          </p:cNvPicPr>
          <p:nvPr/>
        </p:nvPicPr>
        <p:blipFill>
          <a:blip r:embed="rId3"/>
          <a:srcRect l="14815" t="39584" r="18518" b="35416"/>
          <a:stretch>
            <a:fillRect/>
          </a:stretch>
        </p:blipFill>
        <p:spPr>
          <a:xfrm>
            <a:off x="4000496" y="1928802"/>
            <a:ext cx="4143404" cy="2762229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929322" y="2762205"/>
            <a:ext cx="1285884" cy="1071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000100" y="1726630"/>
            <a:ext cx="7143800" cy="413126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42976" y="72085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발생한 문제점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928662" y="785794"/>
            <a:ext cx="214314" cy="4286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57290" y="1571612"/>
            <a:ext cx="12041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대안책  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85852" y="2000240"/>
            <a:ext cx="63818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GPS</a:t>
            </a:r>
            <a:r>
              <a:rPr lang="ko-KR" altLang="en-US" sz="1600" dirty="0" smtClean="0"/>
              <a:t>를 통한 시간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위치 정보 획득 대신 시리얼통신을 통한 직접입력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ko-KR" altLang="en-US" sz="1600" dirty="0" smtClean="0"/>
              <a:t>이후 아두이노 내부에서 시간계산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ko-KR" altLang="en-US" sz="1600" dirty="0" smtClean="0"/>
              <a:t>태양광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배터리를 통한 전력 자체 공급 포기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ko-KR" altLang="en-US" sz="1600" dirty="0" smtClean="0"/>
              <a:t>무선 </a:t>
            </a:r>
            <a:r>
              <a:rPr lang="en-US" altLang="ko-KR" sz="1600" dirty="0" smtClean="0"/>
              <a:t>RF </a:t>
            </a:r>
            <a:r>
              <a:rPr lang="ko-KR" altLang="en-US" sz="1600" dirty="0" smtClean="0"/>
              <a:t>통신 포기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/>
              <a:t>Li-po Rider</a:t>
            </a:r>
            <a:r>
              <a:rPr lang="ko-KR" altLang="en-US" sz="1600" dirty="0" smtClean="0"/>
              <a:t>를 사용 못하게 되면서 아날로그 슬롯에 여유가 생김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</a:pPr>
            <a:r>
              <a:rPr lang="ko-KR" altLang="en-US" sz="1600" dirty="0" smtClean="0"/>
              <a:t>광센서를 통해 에너지 전환효율 측정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계산</a:t>
            </a:r>
            <a:endParaRPr lang="en-US" altLang="ko-KR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6535" y="720850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변경된 세부 목표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928662" y="785794"/>
            <a:ext cx="214314" cy="4286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44046" y="2143116"/>
            <a:ext cx="52469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1. </a:t>
            </a:r>
            <a:r>
              <a:rPr lang="ko-KR" altLang="en-US" sz="2400" dirty="0" smtClean="0"/>
              <a:t>태양광 패널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축 제어 시스템 구축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2. </a:t>
            </a:r>
            <a:r>
              <a:rPr lang="ko-KR" altLang="en-US" sz="2400" dirty="0" smtClean="0"/>
              <a:t>태양광 패널의 전력량 실시간 측정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3. </a:t>
            </a:r>
            <a:r>
              <a:rPr lang="ko-KR" altLang="en-US" sz="2400" dirty="0" smtClean="0"/>
              <a:t>광센서를 통한 태양광 세기 측정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4. </a:t>
            </a:r>
            <a:r>
              <a:rPr lang="ko-KR" altLang="en-US" sz="2400" dirty="0" smtClean="0"/>
              <a:t>에너지 변환 효율 계산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7208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부품</a:t>
            </a:r>
            <a:endParaRPr lang="ko-KR" altLang="en-US" sz="2800" dirty="0"/>
          </a:p>
        </p:txBody>
      </p:sp>
      <p:pic>
        <p:nvPicPr>
          <p:cNvPr id="4" name="그림 3" descr="serv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4918" y="4054083"/>
            <a:ext cx="1785950" cy="1875247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pic>
        <p:nvPicPr>
          <p:cNvPr id="7" name="그림 6" descr="SKU251974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04" y="1500173"/>
            <a:ext cx="1671613" cy="1800200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751580" y="3429000"/>
            <a:ext cx="146706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태양광패널</a:t>
            </a:r>
            <a:endParaRPr lang="ko-KR" altLang="en-US" sz="2000" dirty="0">
              <a:solidFill>
                <a:schemeClr val="accent4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9166" y="6072206"/>
            <a:ext cx="253466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4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MG996R 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서보모터 </a:t>
            </a:r>
            <a:r>
              <a:rPr lang="en-US" altLang="ko-KR" sz="2000" dirty="0" smtClean="0">
                <a:solidFill>
                  <a:schemeClr val="accent4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*2</a:t>
            </a:r>
            <a:endParaRPr lang="ko-KR" altLang="en-US" sz="2000" dirty="0">
              <a:solidFill>
                <a:schemeClr val="accent4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8662" y="785794"/>
            <a:ext cx="214314" cy="4286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l="10432" t="32226" r="69253" b="40430"/>
          <a:stretch>
            <a:fillRect/>
          </a:stretch>
        </p:blipFill>
        <p:spPr bwMode="auto">
          <a:xfrm>
            <a:off x="1608704" y="4214818"/>
            <a:ext cx="2214578" cy="167589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1680142" y="6000768"/>
            <a:ext cx="21836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4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BH-1750 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조도센서</a:t>
            </a:r>
            <a:endParaRPr lang="ko-KR" altLang="en-US" sz="2000" dirty="0">
              <a:solidFill>
                <a:schemeClr val="accent4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7" name="그림 16" descr="KakaoTalk_20180618_060420813.jpg"/>
          <p:cNvPicPr>
            <a:picLocks noChangeAspect="1"/>
          </p:cNvPicPr>
          <p:nvPr/>
        </p:nvPicPr>
        <p:blipFill>
          <a:blip r:embed="rId5"/>
          <a:srcRect l="11718" t="5555" r="17969" b="2777"/>
          <a:stretch>
            <a:fillRect/>
          </a:stretch>
        </p:blipFill>
        <p:spPr>
          <a:xfrm>
            <a:off x="5037728" y="1500174"/>
            <a:ext cx="2357454" cy="17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52108" y="3286124"/>
            <a:ext cx="10001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구동부</a:t>
            </a:r>
            <a:endParaRPr lang="ko-KR" altLang="en-US" sz="2000" dirty="0">
              <a:solidFill>
                <a:schemeClr val="accent4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180614_103723924.jpg"/>
          <p:cNvPicPr>
            <a:picLocks noChangeAspect="1"/>
          </p:cNvPicPr>
          <p:nvPr/>
        </p:nvPicPr>
        <p:blipFill>
          <a:blip r:embed="rId2" cstate="print"/>
          <a:srcRect l="7031" t="26984" r="75000" b="5617"/>
          <a:stretch>
            <a:fillRect/>
          </a:stretch>
        </p:blipFill>
        <p:spPr>
          <a:xfrm rot="5400000">
            <a:off x="1321587" y="-464355"/>
            <a:ext cx="2500330" cy="5143504"/>
          </a:xfrm>
          <a:prstGeom prst="rect">
            <a:avLst/>
          </a:prstGeom>
        </p:spPr>
      </p:pic>
      <p:pic>
        <p:nvPicPr>
          <p:cNvPr id="5" name="그림 4" descr="KakaoTalk_20180614_103723924.jpg"/>
          <p:cNvPicPr>
            <a:picLocks noChangeAspect="1"/>
          </p:cNvPicPr>
          <p:nvPr/>
        </p:nvPicPr>
        <p:blipFill>
          <a:blip r:embed="rId3" cstate="print"/>
          <a:srcRect l="28907" r="39843"/>
          <a:stretch>
            <a:fillRect/>
          </a:stretch>
        </p:blipFill>
        <p:spPr>
          <a:xfrm rot="5400000">
            <a:off x="1142990" y="2143134"/>
            <a:ext cx="2857520" cy="5143500"/>
          </a:xfrm>
          <a:prstGeom prst="rect">
            <a:avLst/>
          </a:prstGeom>
        </p:spPr>
      </p:pic>
      <p:pic>
        <p:nvPicPr>
          <p:cNvPr id="4" name="그림 3" descr="KakaoTalk_20180614_103723924.jpg"/>
          <p:cNvPicPr>
            <a:picLocks noChangeAspect="1"/>
          </p:cNvPicPr>
          <p:nvPr/>
        </p:nvPicPr>
        <p:blipFill>
          <a:blip r:embed="rId4" cstate="print"/>
          <a:srcRect l="62500" r="16406"/>
          <a:stretch>
            <a:fillRect/>
          </a:stretch>
        </p:blipFill>
        <p:spPr>
          <a:xfrm rot="5400000">
            <a:off x="6040763" y="3027155"/>
            <a:ext cx="1803822" cy="4429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72132" y="3231063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기어</a:t>
            </a:r>
            <a:r>
              <a:rPr lang="en-US" altLang="ko-KR" dirty="0" smtClean="0"/>
              <a:t>1 : </a:t>
            </a:r>
            <a:r>
              <a:rPr lang="ko-KR" altLang="en-US" dirty="0" smtClean="0"/>
              <a:t>기어</a:t>
            </a:r>
            <a:r>
              <a:rPr lang="en-US" altLang="ko-KR" dirty="0" smtClean="0"/>
              <a:t>2</a:t>
            </a:r>
            <a:r>
              <a:rPr lang="ko-KR" altLang="en-US" dirty="0" smtClean="0"/>
              <a:t>와 연결 기어</a:t>
            </a:r>
            <a:endParaRPr lang="en-US" altLang="ko-KR" dirty="0" smtClean="0"/>
          </a:p>
          <a:p>
            <a:endParaRPr lang="en-US" altLang="ko-KR" sz="800" dirty="0" smtClean="0"/>
          </a:p>
          <a:p>
            <a:r>
              <a:rPr lang="ko-KR" altLang="en-US" dirty="0" smtClean="0"/>
              <a:t>기어</a:t>
            </a:r>
            <a:r>
              <a:rPr lang="en-US" altLang="ko-KR" dirty="0" smtClean="0"/>
              <a:t>2 : </a:t>
            </a:r>
            <a:r>
              <a:rPr lang="ko-KR" altLang="en-US" dirty="0" err="1" smtClean="0"/>
              <a:t>서보모터와</a:t>
            </a:r>
            <a:r>
              <a:rPr lang="ko-KR" altLang="en-US" dirty="0" smtClean="0"/>
              <a:t> 연결 기어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4348" y="5286388"/>
            <a:ext cx="1357322" cy="50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기어 </a:t>
            </a:r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57818" y="5929330"/>
            <a:ext cx="1571636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기어 </a:t>
            </a:r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0760" y="97695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구동부 설계</a:t>
            </a:r>
            <a:endParaRPr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5786446" y="1041898"/>
            <a:ext cx="214314" cy="4286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572132" y="220241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smtClean="0"/>
              <a:t>설계도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180614_103726838.jpg"/>
          <p:cNvPicPr>
            <a:picLocks noChangeAspect="1"/>
          </p:cNvPicPr>
          <p:nvPr/>
        </p:nvPicPr>
        <p:blipFill>
          <a:blip r:embed="rId2" cstate="print"/>
          <a:srcRect l="59375" t="30555" r="16406" b="12500"/>
          <a:stretch>
            <a:fillRect/>
          </a:stretch>
        </p:blipFill>
        <p:spPr>
          <a:xfrm rot="5400000">
            <a:off x="6143636" y="2623463"/>
            <a:ext cx="2214578" cy="2928958"/>
          </a:xfrm>
          <a:prstGeom prst="rect">
            <a:avLst/>
          </a:prstGeom>
        </p:spPr>
      </p:pic>
      <p:pic>
        <p:nvPicPr>
          <p:cNvPr id="3" name="그림 2" descr="KakaoTalk_20180614_103726838.jpg"/>
          <p:cNvPicPr>
            <a:picLocks noChangeAspect="1"/>
          </p:cNvPicPr>
          <p:nvPr/>
        </p:nvPicPr>
        <p:blipFill>
          <a:blip r:embed="rId3" cstate="print"/>
          <a:srcRect l="5469" t="4166" r="42187" b="4167"/>
          <a:stretch>
            <a:fillRect/>
          </a:stretch>
        </p:blipFill>
        <p:spPr>
          <a:xfrm rot="5400000">
            <a:off x="460526" y="746286"/>
            <a:ext cx="5293989" cy="52149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28662" y="778217"/>
            <a:ext cx="1214446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원판 </a:t>
            </a:r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00430" y="778217"/>
            <a:ext cx="1214446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원판 </a:t>
            </a:r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29190" y="5207373"/>
            <a:ext cx="642942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00298" y="2921357"/>
            <a:ext cx="142876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받침판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1, 2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3636" y="5266669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기어</a:t>
            </a:r>
            <a:r>
              <a:rPr lang="en-US" altLang="ko-KR" dirty="0" smtClean="0"/>
              <a:t>2 </a:t>
            </a:r>
            <a:r>
              <a:rPr lang="ko-KR" altLang="en-US" dirty="0" smtClean="0"/>
              <a:t>위에 고정 장치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29322" y="1335320"/>
            <a:ext cx="24545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원판</a:t>
            </a:r>
            <a:r>
              <a:rPr lang="en-US" altLang="ko-KR" dirty="0" smtClean="0"/>
              <a:t>1 : </a:t>
            </a:r>
            <a:r>
              <a:rPr lang="ko-KR" altLang="en-US" dirty="0" smtClean="0"/>
              <a:t>태양전지 부착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smtClean="0"/>
              <a:t>원판</a:t>
            </a:r>
            <a:r>
              <a:rPr lang="en-US" altLang="ko-KR" dirty="0" smtClean="0"/>
              <a:t>2 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서보모터</a:t>
            </a:r>
            <a:r>
              <a:rPr lang="ko-KR" altLang="en-US" dirty="0" smtClean="0"/>
              <a:t> 부착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512</Words>
  <Application>Microsoft Office PowerPoint</Application>
  <PresentationFormat>화면 슬라이드 쇼(4:3)</PresentationFormat>
  <Paragraphs>128</Paragraphs>
  <Slides>26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태양광패널 제어장치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태양광패널 제어장치</dc:title>
  <dc:creator>이성이</dc:creator>
  <cp:lastModifiedBy>오현식</cp:lastModifiedBy>
  <cp:revision>52</cp:revision>
  <dcterms:created xsi:type="dcterms:W3CDTF">2018-06-14T02:10:46Z</dcterms:created>
  <dcterms:modified xsi:type="dcterms:W3CDTF">2018-06-25T04:45:03Z</dcterms:modified>
</cp:coreProperties>
</file>